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4C7E4-ACA4-4DBA-ABFF-AA4B1ECEE12E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2ED18-F330-41F9-9ED5-6DF3012443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075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2ED18-F330-41F9-9ED5-6DF301244326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516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785F3E1-7E1B-4906-B0DA-02F26846675F}" type="datetimeFigureOut">
              <a:rPr lang="ru-RU" smtClean="0"/>
              <a:t>03.12.2025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C9307C1-648C-410D-A462-F66D6D872483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268760"/>
            <a:ext cx="6984776" cy="1944216"/>
          </a:xfrm>
        </p:spPr>
        <p:txBody>
          <a:bodyPr>
            <a:normAutofit fontScale="90000"/>
          </a:bodyPr>
          <a:lstStyle/>
          <a:p>
            <a:pPr indent="457200">
              <a:lnSpc>
                <a:spcPct val="115000"/>
              </a:lnSpc>
            </a:pP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Муниципальное 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казенное учреждение </a:t>
            </a:r>
            <a:b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                               «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Центр психолого-педагогической, медицинской и социальной помощи» </a:t>
            </a:r>
            <a:b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Искитимского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района Новосибирской области</a:t>
            </a:r>
            <a:b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______________________________________________________________________________________________________________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                                    633227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, Новосибирская область, п. 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Чернореченский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,  ул. Кооперативная, 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     тел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 8-383-43-68-543, e-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mail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: cptpk544@mail.ru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Организация деятельности службы </a:t>
            </a:r>
            <a:r>
              <a:rPr lang="ru-RU" sz="2400" dirty="0">
                <a:solidFill>
                  <a:schemeClr val="tx1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chemeClr val="tx1"/>
                </a:solidFill>
                <a:ea typeface="Calibri"/>
                <a:cs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психолого-педагогического сопровождения в системе образования. 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3933056"/>
            <a:ext cx="6172200" cy="864096"/>
          </a:xfrm>
        </p:spPr>
        <p:txBody>
          <a:bodyPr/>
          <a:lstStyle/>
          <a:p>
            <a:pPr indent="457200"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Рекомендуемый комплект рабочей  документации,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r"/>
            <a:r>
              <a:rPr lang="ru-RU" dirty="0">
                <a:latin typeface="Times New Roman"/>
                <a:ea typeface="Times New Roman"/>
              </a:rPr>
              <a:t>обеспечивающей  деятельность педагога-психолога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83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075240" cy="6141296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5. Аналитический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отчет о проделанной работе (за учебный год) (Форма № 5 А, обязательная).  Статистическая справка за отчетный период (четверть, полугодие, год) (Форма № 5 Б, обязательная).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6. Заключения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 результатам проведенного психодиагностического    исследования (Форма № 6 А – Г, обязательная).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7. Индивидуальная 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психолого-педагогическая карта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ребенка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(Форма № 7, обязательная для классов КРО и ККО).  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8. Программа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работы педагога-психолога с группой (Форма № 8, обязательная).   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9. Программа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индивидуальных  коррекционно-развивающих занятий (Форма № 9, обязательная).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10. Требования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 авторским программам (Форма № 10).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11. Материалы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психолого-педагогических консилиумов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 медико-психолого-педагогических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комиссий.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12. Протоколы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(Формы 11 А-В),  материалы тестовых обследований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13.  Материалы в виде итоговых заключений по видам работ.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14. Журнал регистрации индивидуальных консультаций в ситуации анонимного обращения.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16. 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Представление педагога-психолога для школьного консилиума (Форма № 12).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17. 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Форма регистрации применяемых диагностических методик (Форма № 14).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18. 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Примерная схема психолого-педагогической характеристики (Форма № 15).</a:t>
            </a:r>
          </a:p>
          <a:p>
            <a:pPr marL="0" indent="0" algn="just">
              <a:buNone/>
            </a:pP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документации по созданию и организации работы психолого-медико-педагогического консилиума  (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) образовательного учреждения (Формы № 16 - 21).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Ориентировочная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форма договора с родителями  о разрешении на работу с детьми (Форма № 22).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40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075240" cy="606928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БЛОК 2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Документы, необходимые для проверки деятельности педагога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психолога</a:t>
            </a:r>
          </a:p>
          <a:p>
            <a:pPr marL="0" indent="0"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Деятельность ППК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Положение о психолого-педагогическом консилиуме.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Положении определены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цель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задачи деятельности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организация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режим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проведение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обследования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содержание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рекомендаций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 организации психолого-педагогического сопровождения обучающихся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обязанности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права специалистов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документация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Приказ директора, Положение, график проведения, журналы, протоколы, карта развития обучающегося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Показатели, оценки: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Наличие аналитических документов (справок).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Наличие предложений по мероприятиям.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8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003232" cy="59972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2. Деятельность педагога – психолога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 перспективного плана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работы на текущий учебный год, циклограммы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работы,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график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 перспективных планах и циклограммах определены/учтены: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цели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задачи и результаты работы с обучающимися на текущий учебный год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целевая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аудитория обучающихся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мероприятия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обучающимися школы, направленные на повышение психологической культуры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мероприятия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обучающимися школы, направленные на развитие и коррекцию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мероприятия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обучающимися «группы риска» и семьями, в том числе обучающимися с выявленными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признаками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детского и семейного неблагополучия и обучающимися,  находящимися в СОП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ТЖС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мероприятия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педагогическим коллективом по вопросам профилактики негативных проявлений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участие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реализации городских межведомственных и федеральных проектах по профилактике.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75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147248" cy="61412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3. Качество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проектирования психолого-педагогических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программ</a:t>
            </a:r>
          </a:p>
          <a:p>
            <a:pPr marL="0" indent="0"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Соответствие требованиям нормативных правовых документов, регламентирующих деятельность специалиста: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соблюдение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программе (технологии) требований действующих нормативных и иных документов, регламентирующих деятельность специалиста;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содержательность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реалистичность, логичность профессиональной аргументации и конкретность требований к материально-технической оснащенности организации для реализации программы (технологии) (помещение, оборудование, инструментарий и 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Соответствие теме: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соответствие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содержания программы особенностям целевой группы, на помощь которой она направлена;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соответствие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основного содержания программы (технологии) заявленным целям и задачам;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четкость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последовательность в описании структуры программы (технологии), наличие внутренней логики построения, содержательная взаимосвязь основных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модулей.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27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075240" cy="6069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Результативность: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реалистичность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выделенных в программе целей, задач и сроков их достижения, решения;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конкретность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реалистичность в формулировке планируемых результатов реализации программы (технологии);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наличие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адекватной целям и задачам программы (технологии) системы контроля за ее реализацией и эффективностью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использования.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Содержательность и аргументированность: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научная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обоснованность, доказательность и согласованность оснований выбора используемых методик, технологий, инструментария с описанной теоретической базой, целями и задачами программы.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содержательность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логичность критериев оценки достижения результатов (качественных и количественных) и способов/форм 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09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147248" cy="599728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4. Социально-психологическое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тестирование (СПТ)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Наличие локальных актов, соблюдение законодательных прав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приказ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 организации СПТ в ОО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сведения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лицах, отвечающих за проведение СПТ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сведения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сроках проведения на уровне ОО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сведения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 обязанностях ответственных лиц в рамках проведения СПТ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дорожная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карта (план) по повышению охвата обучающихся (документы, подтверждающие её реализацию)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наличии – журнал выдачи логинов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обучающимся.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Эффективность проведения информационно-мотивационной кампании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наличие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списков обучающихся, подлежащих прохождению СПТ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количество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согласий и отказов соответствует количеству обучающихся в ОО, подлежащих СПТ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количество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обучающихся, принявших участие в СПТ, соответствует   количеству обучающихся давших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согласие.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26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075240" cy="606928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Проведение анализа результатов СПТ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аналитическая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справка по результатам СПТ, в которой представлена информация: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выделена ГПВ (группа повышенного внимания или дети группы риска) обучающихся, имеющих высокий и высочайший риск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выделена ГПВ обучающихся, не прошедших СПТ   (проведена углубленная диагностика внутри ОО)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указаны причины отказов от прохождения СПТ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обозначены направления работы по результатам СПТ (для педагога-психолога, классного руководителя, социального педагога)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ведётся сравнительный анализ по годам (уменьшение/ увеличение количества охвата, детей ГПВ и т. п.)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аналитическая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справка рассмотрена (на психолого-педагогическом консилиуме, педагогическом совете, совете при директоре и т.п.)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31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147248" cy="606928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Наличие изменений воспитательной системы в соответствии с результатами СПТ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профилактическая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образовательной организации учитывает результаты социально-психологического тестирования, внесены изменения в планирование деятельности классных руководителей с учётом выявленных особенностей обучающихся  (в конкретных классах) – выборочная проверка планов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планирование работы ОО включены мероприятия по повышению компетентности педагогов в вопросах сопровождения обучающихся ГПВ – анализ плана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обучающиеся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ГПВ с высоким и высочайшим риском охвачены различными видами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просоциальной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деятельности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волонтерство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«Движение первых» и др.)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обучающиеся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ГПВ с высоким и высочайшим риском охвачены дополнительным образованием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781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19256" cy="606928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Наличие изменений в организации психолого-педагогического сопровождения обучающихся ГПВ с высоким и высочайшим риском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проведены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индивидуальные консультации по результатам СПТ для обучающихся ГПВ, их родителей (законных представителей), консультации отражены в журнале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проведена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углубленная диагностика по результатам СПТ с обучающимися с высоким и высочайшим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(протоколы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диагностики, заключения)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вопросы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педагогического сопровождения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рассмотрены 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протоколах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отражено обсуждение вопросов сопровождения классных коллективов, обучающихся по результатам СПТ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выданы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направления по результатам углубленной диагностики на дополнительную консультацию к врачу-психиатру, при подтверждении риска (наличие письменных направлений)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разработаны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индивидуальные планы психолого-педагогического сопровождения обучающихся ГПВ с  высочайшим риском по результатам СПТ и углубленной диагностики (при подтверждении риска)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отмечается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положительная динамика реализации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индивидуального психологического сопровождения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обучающихся ГПВ с высоким и высочайшим риском (аналитическая справка)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08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075240" cy="59972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Прохождение обучающимися профилактического медицинского осмотра (ПМО)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наличии информационное просвещение по вопросам ПМО (протоколы, информационные справки, планы):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обучающихся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педагогов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родителей (законных представителей)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составлены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списки контингента, подлежащего ПМО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получены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информированные согласия родителей/обучающихся на проведение медицинского тестирования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составлен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график проведения медицинского тестирования доля обучающихся, прошедших ПМО 80-100%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706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931224" cy="563724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блок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Документация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регламентирующая и обеспечивающая  деятельность  педагога-психолога в системе  психолого-педагогического сопровождения обучающихся в образовательном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процессе.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2 блок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Документация, необходимая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проверки деятельности педагога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психолога.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85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147248" cy="606928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БЛОК 1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документации, обеспечивающей и </a:t>
            </a:r>
          </a:p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регламентирующей   деятельность педагога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психолога</a:t>
            </a:r>
          </a:p>
          <a:p>
            <a:pPr marL="0" indent="0"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Типы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: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tabLst>
                <a:tab pos="-9017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законодательно-правовые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акты и нормативные документы;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tabLst>
                <a:tab pos="-9017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специальная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документация;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tabLst>
                <a:tab pos="-9017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организационно-методическая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документация.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7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003232" cy="614129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b="1" i="1" dirty="0" smtClean="0"/>
              <a:t>1. </a:t>
            </a:r>
            <a:r>
              <a:rPr lang="ru-RU" sz="1600" b="1" i="1" dirty="0" smtClean="0">
                <a:latin typeface="Times New Roman"/>
                <a:ea typeface="Times New Roman"/>
                <a:cs typeface="Times New Roman"/>
              </a:rPr>
              <a:t>Законодательно-правовые акты и нормативные документы</a:t>
            </a:r>
            <a:endParaRPr lang="ru-RU" sz="14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перечень нормативной документации педагогов-психологов  входят:</a:t>
            </a:r>
          </a:p>
          <a:p>
            <a:pPr marL="0" indent="0">
              <a:buNone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Международные: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Конвенция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ООН о правах ребенка. </a:t>
            </a:r>
          </a:p>
          <a:p>
            <a:pPr marL="0" indent="0">
              <a:buNone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Федеральные: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Конституция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РФ;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Закон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РФ «Об образовании»;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Концепция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модернизации Российского образования на период до 2010 года;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Закон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РФ «Об основных гарантиях прав ребенка» от 24.07. 1998г. № 124 Ф-3 (изменения и дополнения от 20.07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2000г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.) 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Федеральный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Закон «Об основах системы профилактики безнадзорности и правонарушений несовершеннолетних»;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Письмо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Государственного комитета СССР по народному образованию от 27.04.89 года № 16 «О введении должности психолога в учреждении народного образования»;</a:t>
            </a:r>
          </a:p>
          <a:p>
            <a:pPr marL="0" indent="0" algn="just">
              <a:buNone/>
            </a:pPr>
            <a:r>
              <a:rPr lang="ru-RU" sz="1600" dirty="0" smtClean="0"/>
              <a:t>•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коллегии МО РФ № 7/1 от 29.03.95 «О состоянии и перспективах развития службы практической психологии образования в РФ»;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Постановление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правительства РФ от 31.07. 1998 г. № 867 «Об утверждении типового положения об образовательном учреждении для детей, нуждающихся в психолого-педагогической и медико-социальной помощи»;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Письмо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 РФ от 22.01.98  № 20-58-07 ин/20-4 «Об учителях логопедах и педагогах-психологах образовательных учреждений»;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Приказ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№ 636 от 22.10.99.г. «Об утверждении Положения о службе практической психологии в системе Министерства образования Российской Федерации» с приложением;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Письмо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 РФ № 70/23-16 от 07.04.1999 г. «О практике проведения диагностики развития ребенка в системе дошкольного образования»;</a:t>
            </a:r>
          </a:p>
          <a:p>
            <a:pPr marL="0" indent="0">
              <a:buNone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4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075240" cy="606928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600" dirty="0" smtClean="0"/>
              <a:t>•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Письмо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 РФ №297/19-10 и Профсоюза работников народного образования и науки РФ № 117 от 15.08.2000 г. «О некоторых вопросах применения положения о порядке аттестации педагогических и руководящих работников государственных и муниципальных образовательных учреждений», приложение к приказу МО РФ от 26.06.2000 г. № 1908 «Положение о порядке аттестации педагогических и руководящих работников государственных и муниципальных образовательных учреждений»;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Материалы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заседания Коллегии Министерства образования РФ от 8.02.2000 г. № 27/602-6 «О мероприятиях по развитию службы практической психологии в системе МО РФ в 2000-2001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.».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Письмо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Министерства образования Российской Федерации от 27.03.2000 № 27/901-6 «О психолого-медико-педагогическом консилиуме 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образовательного учреждения»;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Письмо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Министерства образования Российской Федерации от 27.06.03 № 28-51-513/16. Методические рекомендации по психолого-педагогическому сопровождению обучающихся в учебно-воспитательном процессе в условиях модернизации образования;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Приложение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 письму Департамента общего и дошкольного образования от 17.02.2004 № 14-51-36/13 «Об использовании программ индивидуального адаптивного развития при подготовке детей к школе»;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Приказ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 РФ от 01.03.2004 г. № 945 «О режиме рабочего времени и времени отдыха работников образовательных учреждений»;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Письмо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Министерства образования РФ, Департамент общего и дошкольного образования от 21.05.2004 № 14-51-140/13 «Об обеспечении успешной адаптации ребенка при переходе со ступени начального общего образования – на основную»;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Этический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кодекс педагога-психолога службы практической психологии образования России (принят на Всероссийском съезде практических психологов образования, май 2003г.,      г. Москва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Распорядительно-нормативные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документы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административные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распоряжения, инструкции, приказы, законодательные акты и распоряжения субъектов РФ, и пр.).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302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147248" cy="6069288"/>
          </a:xfrm>
        </p:spPr>
        <p:txBody>
          <a:bodyPr/>
          <a:lstStyle/>
          <a:p>
            <a:pPr marL="0" indent="0">
              <a:buNone/>
            </a:pPr>
            <a:r>
              <a:rPr lang="ru-RU" sz="1500" i="1" dirty="0">
                <a:latin typeface="Times New Roman" pitchFamily="18" charset="0"/>
                <a:cs typeface="Times New Roman" pitchFamily="18" charset="0"/>
              </a:rPr>
              <a:t>Региональные: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• Закон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«О защите прав ребенка в Новосибирской области»;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• Положение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о службе практической психологи образования Новосибирской области; 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• Положение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о Центре службы практической психологии образования Новосибирской области;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• Статус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практического психолога образования Новосибирской области;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• Требования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к оформлению кабинета педагога-психолога;</a:t>
            </a:r>
          </a:p>
          <a:p>
            <a:pPr marL="0" indent="0"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• Рекомендуемые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формы ведения документации педагогом-психологом в образовательном учреждении.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34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003232" cy="6069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500" b="1" i="1" dirty="0" smtClean="0">
                <a:latin typeface="Times New Roman" pitchFamily="18" charset="0"/>
                <a:cs typeface="Times New Roman" pitchFamily="18" charset="0"/>
              </a:rPr>
              <a:t>2. Специальная </a:t>
            </a:r>
            <a:r>
              <a:rPr lang="ru-RU" sz="1500" b="1" i="1" dirty="0">
                <a:latin typeface="Times New Roman" pitchFamily="18" charset="0"/>
                <a:cs typeface="Times New Roman" pitchFamily="18" charset="0"/>
              </a:rPr>
              <a:t>документация</a:t>
            </a: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обеспечивает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содержательную и процессуальную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стороны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профессиональной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психолога:</a:t>
            </a:r>
          </a:p>
          <a:p>
            <a:pPr marL="0" indent="0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500" i="1" dirty="0">
                <a:latin typeface="Times New Roman" pitchFamily="18" charset="0"/>
                <a:cs typeface="Times New Roman" pitchFamily="18" charset="0"/>
              </a:rPr>
              <a:t>Выписка из медицинской карты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Отражает основные параметры психофизического развития ребенка и его соматического состояния.</a:t>
            </a:r>
          </a:p>
          <a:p>
            <a:pPr marL="0" indent="0" algn="just">
              <a:buNone/>
            </a:pPr>
            <a:r>
              <a:rPr lang="ru-RU" sz="1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500" i="1" dirty="0">
                <a:latin typeface="Times New Roman" pitchFamily="18" charset="0"/>
                <a:cs typeface="Times New Roman" pitchFamily="18" charset="0"/>
              </a:rPr>
              <a:t>Карта психического развития ребенка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– совокупность сведений о возрастном развитии ребенка, представленных в онтогенетическом аспекте.</a:t>
            </a:r>
          </a:p>
          <a:p>
            <a:pPr marL="0" indent="0" algn="just">
              <a:buNone/>
            </a:pPr>
            <a:r>
              <a:rPr lang="ru-RU" sz="1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500" i="1" dirty="0">
                <a:latin typeface="Times New Roman" pitchFamily="18" charset="0"/>
                <a:cs typeface="Times New Roman" pitchFamily="18" charset="0"/>
              </a:rPr>
              <a:t>Психологические заключения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Структурирование по комплексным параметрам, включающее показатели психофизического развития ребенка, а также оценку его воспитания и образования. В психологическом заключении отражаются также показатели познавательного, личностно-эмоционального и коммуникативного развития ребенка.</a:t>
            </a:r>
          </a:p>
          <a:p>
            <a:pPr marL="0" indent="0" algn="just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500" i="1" dirty="0">
                <a:latin typeface="Times New Roman" pitchFamily="18" charset="0"/>
                <a:cs typeface="Times New Roman" pitchFamily="18" charset="0"/>
              </a:rPr>
              <a:t>Выписки из психологических заключений и карт развития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Оформляется по запросу родителей (законных представителей), педагогов, по официальному запросу образовательных учреждений и учреждений общественного воспитания. Основной текст выписки – адаптированная часть психологического заключения, где отражены основные выводы.</a:t>
            </a:r>
          </a:p>
          <a:p>
            <a:pPr marL="0" indent="0" algn="just">
              <a:buNone/>
            </a:pPr>
            <a:r>
              <a:rPr lang="ru-RU" sz="1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500" i="1" dirty="0">
                <a:latin typeface="Times New Roman" pitchFamily="18" charset="0"/>
                <a:cs typeface="Times New Roman" pitchFamily="18" charset="0"/>
              </a:rPr>
              <a:t>Протоколы обследования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Протокол является формой фиксации особенностей  процессуального хода взаимодействия психолога с ребенком.</a:t>
            </a:r>
          </a:p>
          <a:p>
            <a:pPr marL="0" indent="0" algn="just">
              <a:buNone/>
            </a:pPr>
            <a:r>
              <a:rPr lang="ru-RU" sz="1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500" i="1" dirty="0">
                <a:latin typeface="Times New Roman" pitchFamily="18" charset="0"/>
                <a:cs typeface="Times New Roman" pitchFamily="18" charset="0"/>
              </a:rPr>
              <a:t>Протоколы коррекционных занятий, бесед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Чаще оформляются в виде таблицы в свободной форме. Требования касаются лишь единиц фиксирования: поведенческие реакции, вербальное сопровождение деятельности, динамика эмоциональных состояний и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стеничности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19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931224" cy="612068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3. Организационно-методическая </a:t>
            </a:r>
            <a:r>
              <a:rPr lang="ru-RU" sz="2300" b="1" i="1" dirty="0">
                <a:latin typeface="Times New Roman" pitchFamily="18" charset="0"/>
                <a:cs typeface="Times New Roman" pitchFamily="18" charset="0"/>
              </a:rPr>
              <a:t>документация</a:t>
            </a:r>
          </a:p>
          <a:p>
            <a:pPr marL="0" indent="0">
              <a:buNone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В организационно-методическую документацию входят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Хронометраж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рабочего времени практического психолога.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График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работы.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Годовой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план работы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Дифференцированный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план работы на месяц.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Журналы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учета видов работы:</a:t>
            </a:r>
          </a:p>
          <a:p>
            <a:pPr marL="0" indent="0">
              <a:buNone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                          - диагностика;</a:t>
            </a:r>
          </a:p>
          <a:p>
            <a:pPr marL="0" indent="0">
              <a:buNone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                          - консультирование;   </a:t>
            </a:r>
          </a:p>
          <a:p>
            <a:pPr marL="0" indent="0">
              <a:buNone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                          - развивающая и коррекционная работа (индивидуальная); </a:t>
            </a:r>
          </a:p>
          <a:p>
            <a:pPr marL="0" indent="0">
              <a:buNone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                          - развивающая и коррекционная работа (групповая);   </a:t>
            </a:r>
          </a:p>
          <a:p>
            <a:pPr marL="0" indent="0">
              <a:buNone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                          - просветительская работа; </a:t>
            </a:r>
          </a:p>
          <a:p>
            <a:pPr marL="0" indent="0">
              <a:buNone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                          - организационно-методическая работа; </a:t>
            </a:r>
          </a:p>
          <a:p>
            <a:pPr marL="0" indent="0">
              <a:buNone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                          - экспертная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работа;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            -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журналы ППК (Журнал учета заседаний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и обучающихся, прошедших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. Журнал регистрации коллегиальных заключений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Журнал направлений обучающихся на ПМПК).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коррекционно-развивающих  занятий и учебных курсов.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Альбом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диагностических методик.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Справки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по итогам мониторинга проводимых мероприятий и реализуемых программ.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Отчет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и аналитическая справка практического психолога о проделанной работе по итогам года.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27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19256" cy="621330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Рекомендуемый комплект рабочей  документации, обеспечивающей</a:t>
            </a:r>
          </a:p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деятельность педагога-психолога в системе  психолого-педагогического сопровождения детей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1. План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работы педагога-психолога на учебный год (Форма № 1, обязательная).</a:t>
            </a:r>
          </a:p>
          <a:p>
            <a:pPr marL="0" indent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2. План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работы на месяц (Форма № 2, обязательная), рабочую неделю (Форма № 2 А)</a:t>
            </a:r>
          </a:p>
          <a:p>
            <a:pPr marL="0" indent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3. Циклограмма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работы (виды деятельности и нагрузка по дням недели) (Форма № 3 А-Б)</a:t>
            </a:r>
          </a:p>
          <a:p>
            <a:pPr marL="0" indent="0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4. Журналы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учета видов работы (Формы № 4 А-Ж, обязательные):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•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Диагностика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(А); 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•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Консультирование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(Б);   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•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Развивающая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и коррекционная работа (индивидуальная) (В); 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•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Развивающая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и коррекционная работа (групповая) (Г);   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•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Просветительская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работа (Д); 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•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Организационно-методическая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работа (Е); 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•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Экспертная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работа (Ж).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79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391</TotalTime>
  <Words>2082</Words>
  <Application>Microsoft Office PowerPoint</Application>
  <PresentationFormat>Экран (4:3)</PresentationFormat>
  <Paragraphs>193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                                                     Муниципальное казенное учреждение                                  «Центр психолого-педагогической, медицинской и социальной помощи»                                                               Искитимского района Новосибирской области ______________________________________________________________________________________________________________                                      633227, Новосибирская область, п. Чернореченский,  ул. Кооперативная, 5                                                                   тел. 8-383-43-68-543, e-mail: cptpk544@mail.ru   Организация деятельности службы  психолого-педагогического сопровождения в системе образования.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деятельности службы  психолого-педагогического сопровождения в системе образования.</dc:title>
  <dc:creator>Пользователь</dc:creator>
  <cp:lastModifiedBy>Пользователь</cp:lastModifiedBy>
  <cp:revision>41</cp:revision>
  <dcterms:created xsi:type="dcterms:W3CDTF">2025-11-24T03:54:21Z</dcterms:created>
  <dcterms:modified xsi:type="dcterms:W3CDTF">2025-12-03T08:00:01Z</dcterms:modified>
</cp:coreProperties>
</file>